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16" r:id="rId1"/>
  </p:sldMasterIdLst>
  <p:notesMasterIdLst>
    <p:notesMasterId r:id="rId54"/>
  </p:notesMasterIdLst>
  <p:handoutMasterIdLst>
    <p:handoutMasterId r:id="rId55"/>
  </p:handoutMasterIdLst>
  <p:sldIdLst>
    <p:sldId id="286" r:id="rId2"/>
    <p:sldId id="559" r:id="rId3"/>
    <p:sldId id="560" r:id="rId4"/>
    <p:sldId id="561" r:id="rId5"/>
    <p:sldId id="562" r:id="rId6"/>
    <p:sldId id="563" r:id="rId7"/>
    <p:sldId id="564" r:id="rId8"/>
    <p:sldId id="565" r:id="rId9"/>
    <p:sldId id="566" r:id="rId10"/>
    <p:sldId id="567" r:id="rId11"/>
    <p:sldId id="568" r:id="rId12"/>
    <p:sldId id="569" r:id="rId13"/>
    <p:sldId id="570" r:id="rId14"/>
    <p:sldId id="571" r:id="rId15"/>
    <p:sldId id="572" r:id="rId16"/>
    <p:sldId id="573" r:id="rId17"/>
    <p:sldId id="582" r:id="rId18"/>
    <p:sldId id="584" r:id="rId19"/>
    <p:sldId id="585" r:id="rId20"/>
    <p:sldId id="586" r:id="rId21"/>
    <p:sldId id="587" r:id="rId22"/>
    <p:sldId id="588" r:id="rId23"/>
    <p:sldId id="589" r:id="rId24"/>
    <p:sldId id="590" r:id="rId25"/>
    <p:sldId id="574" r:id="rId26"/>
    <p:sldId id="575" r:id="rId27"/>
    <p:sldId id="576" r:id="rId28"/>
    <p:sldId id="577" r:id="rId29"/>
    <p:sldId id="578" r:id="rId30"/>
    <p:sldId id="579" r:id="rId31"/>
    <p:sldId id="580" r:id="rId32"/>
    <p:sldId id="581" r:id="rId33"/>
    <p:sldId id="528" r:id="rId34"/>
    <p:sldId id="529" r:id="rId35"/>
    <p:sldId id="537" r:id="rId36"/>
    <p:sldId id="532" r:id="rId37"/>
    <p:sldId id="543" r:id="rId38"/>
    <p:sldId id="538" r:id="rId39"/>
    <p:sldId id="539" r:id="rId40"/>
    <p:sldId id="533" r:id="rId41"/>
    <p:sldId id="534" r:id="rId42"/>
    <p:sldId id="535" r:id="rId43"/>
    <p:sldId id="536" r:id="rId44"/>
    <p:sldId id="550" r:id="rId45"/>
    <p:sldId id="551" r:id="rId46"/>
    <p:sldId id="541" r:id="rId47"/>
    <p:sldId id="542" r:id="rId48"/>
    <p:sldId id="557" r:id="rId49"/>
    <p:sldId id="558" r:id="rId50"/>
    <p:sldId id="591" r:id="rId51"/>
    <p:sldId id="552" r:id="rId52"/>
    <p:sldId id="531" r:id="rId5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FFD21E"/>
    <a:srgbClr val="FF395B"/>
    <a:srgbClr val="FF3A0C"/>
    <a:srgbClr val="8CADA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09" autoAdjust="0"/>
    <p:restoredTop sz="86762" autoAdjust="0"/>
  </p:normalViewPr>
  <p:slideViewPr>
    <p:cSldViewPr snapToObjects="1">
      <p:cViewPr>
        <p:scale>
          <a:sx n="63" d="100"/>
          <a:sy n="63" d="100"/>
        </p:scale>
        <p:origin x="-2344" y="-68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56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notesMaster" Target="notesMasters/notesMaster1.xml"/><Relationship Id="rId55" Type="http://schemas.openxmlformats.org/officeDocument/2006/relationships/handoutMaster" Target="handoutMasters/handoutMaster1.xml"/><Relationship Id="rId56" Type="http://schemas.openxmlformats.org/officeDocument/2006/relationships/printerSettings" Target="printerSettings/printerSettings1.bin"/><Relationship Id="rId57" Type="http://schemas.openxmlformats.org/officeDocument/2006/relationships/presProps" Target="presProps.xml"/><Relationship Id="rId58" Type="http://schemas.openxmlformats.org/officeDocument/2006/relationships/viewProps" Target="viewProps.xml"/><Relationship Id="rId59" Type="http://schemas.openxmlformats.org/officeDocument/2006/relationships/theme" Target="theme/theme1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B51402-4D31-0A45-A88F-8AA5EF5AFD43}" type="datetimeFigureOut">
              <a:rPr lang="en-US" smtClean="0"/>
              <a:pPr/>
              <a:t>9/30/14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639052-4492-A441-82D2-9E555E86AE8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19416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9D7D7C-FD6A-EA4E-AC46-B4F98488FC2C}" type="datetimeFigureOut">
              <a:rPr lang="en-US" smtClean="0"/>
              <a:pPr/>
              <a:t>9/30/14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C032BD-2EBB-454E-BC8D-08C6457A2BD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70626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http://what-the-</a:t>
            </a:r>
            <a:r>
              <a:rPr lang="en-US" dirty="0" err="1" smtClean="0"/>
              <a:t>fail.com</a:t>
            </a:r>
            <a:r>
              <a:rPr lang="en-US" dirty="0" smtClean="0"/>
              <a:t>/computer-user-fail/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C032BD-2EBB-454E-BC8D-08C6457A2BD3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6921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D4DEAFC-D231-4FE5-9DA2-F53300902D26}" type="slidenum">
              <a:rPr lang="en-US"/>
              <a:pPr/>
              <a:t>18</a:t>
            </a:fld>
            <a:endParaRPr lang="en-US"/>
          </a:p>
        </p:txBody>
      </p:sp>
      <p:sp>
        <p:nvSpPr>
          <p:cNvPr id="3461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61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D4DEAFC-D231-4FE5-9DA2-F53300902D26}" type="slidenum">
              <a:rPr lang="en-US"/>
              <a:pPr/>
              <a:t>19</a:t>
            </a:fld>
            <a:endParaRPr lang="en-US"/>
          </a:p>
        </p:txBody>
      </p:sp>
      <p:sp>
        <p:nvSpPr>
          <p:cNvPr id="3461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61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D4DEAFC-D231-4FE5-9DA2-F53300902D26}" type="slidenum">
              <a:rPr lang="en-US"/>
              <a:pPr/>
              <a:t>20</a:t>
            </a:fld>
            <a:endParaRPr lang="en-US"/>
          </a:p>
        </p:txBody>
      </p:sp>
      <p:sp>
        <p:nvSpPr>
          <p:cNvPr id="3461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61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D4DEAFC-D231-4FE5-9DA2-F53300902D26}" type="slidenum">
              <a:rPr lang="en-US"/>
              <a:pPr/>
              <a:t>21</a:t>
            </a:fld>
            <a:endParaRPr lang="en-US"/>
          </a:p>
        </p:txBody>
      </p:sp>
      <p:sp>
        <p:nvSpPr>
          <p:cNvPr id="3461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61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D4DEAFC-D231-4FE5-9DA2-F53300902D26}" type="slidenum">
              <a:rPr lang="en-US"/>
              <a:pPr/>
              <a:t>22</a:t>
            </a:fld>
            <a:endParaRPr lang="en-US"/>
          </a:p>
        </p:txBody>
      </p:sp>
      <p:sp>
        <p:nvSpPr>
          <p:cNvPr id="3461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61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D4DEAFC-D231-4FE5-9DA2-F53300902D26}" type="slidenum">
              <a:rPr lang="en-US"/>
              <a:pPr/>
              <a:t>23</a:t>
            </a:fld>
            <a:endParaRPr lang="en-US"/>
          </a:p>
        </p:txBody>
      </p:sp>
      <p:sp>
        <p:nvSpPr>
          <p:cNvPr id="3461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61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gesture, http://</a:t>
            </a:r>
            <a:r>
              <a:rPr lang="en-US" dirty="0" err="1" smtClean="0"/>
              <a:t>upload.wikimedia.org</a:t>
            </a:r>
            <a:r>
              <a:rPr lang="en-US" dirty="0" smtClean="0"/>
              <a:t>/</a:t>
            </a:r>
            <a:r>
              <a:rPr lang="en-US" dirty="0" err="1" smtClean="0"/>
              <a:t>wikipedia</a:t>
            </a:r>
            <a:r>
              <a:rPr lang="en-US" dirty="0" smtClean="0"/>
              <a:t>/commons/c/cc/</a:t>
            </a:r>
            <a:r>
              <a:rPr lang="en-US" dirty="0" err="1" smtClean="0"/>
              <a:t>Pinch_zoom.png</a:t>
            </a:r>
            <a:endParaRPr lang="en-US" dirty="0" smtClean="0"/>
          </a:p>
          <a:p>
            <a:r>
              <a:rPr lang="en-US" dirty="0" smtClean="0"/>
              <a:t>Hamburger menu, http://</a:t>
            </a:r>
            <a:r>
              <a:rPr lang="en-US" dirty="0" err="1" smtClean="0"/>
              <a:t>www.attacat.co.uk</a:t>
            </a:r>
            <a:r>
              <a:rPr lang="en-US" dirty="0" smtClean="0"/>
              <a:t>/</a:t>
            </a:r>
            <a:r>
              <a:rPr lang="en-US" dirty="0" err="1" smtClean="0"/>
              <a:t>wp</a:t>
            </a:r>
            <a:r>
              <a:rPr lang="en-US" dirty="0" smtClean="0"/>
              <a:t>-content/uploads/burger1.png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26381D-D8CE-1540-8682-86853DC2F74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0602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www.telerik.com</a:t>
            </a:r>
            <a:r>
              <a:rPr lang="en-US" dirty="0" smtClean="0"/>
              <a:t>/</a:t>
            </a:r>
            <a:r>
              <a:rPr lang="en-US" dirty="0" err="1" smtClean="0"/>
              <a:t>sfimages</a:t>
            </a:r>
            <a:r>
              <a:rPr lang="en-US" dirty="0" smtClean="0"/>
              <a:t>/default-</a:t>
            </a:r>
            <a:r>
              <a:rPr lang="en-US" dirty="0" err="1" smtClean="0"/>
              <a:t>sohttp</a:t>
            </a:r>
            <a:r>
              <a:rPr lang="en-US" dirty="0" smtClean="0"/>
              <a:t>://</a:t>
            </a:r>
            <a:r>
              <a:rPr lang="en-US" dirty="0" err="1" smtClean="0"/>
              <a:t>www.jsftoolbox.com</a:t>
            </a:r>
            <a:r>
              <a:rPr lang="en-US" dirty="0" smtClean="0"/>
              <a:t>/images/</a:t>
            </a:r>
            <a:r>
              <a:rPr lang="en-US" dirty="0" err="1" smtClean="0"/>
              <a:t>trinidad</a:t>
            </a:r>
            <a:r>
              <a:rPr lang="en-US" dirty="0" smtClean="0"/>
              <a:t>/</a:t>
            </a:r>
            <a:r>
              <a:rPr lang="en-US" dirty="0" err="1" smtClean="0"/>
              <a:t>trinidad-tr-inputDate.gifurce</a:t>
            </a:r>
            <a:r>
              <a:rPr lang="en-US" dirty="0" smtClean="0"/>
              <a:t>/</a:t>
            </a:r>
            <a:r>
              <a:rPr lang="en-US" dirty="0" err="1" smtClean="0"/>
              <a:t>productsimages</a:t>
            </a:r>
            <a:r>
              <a:rPr lang="en-US" dirty="0" smtClean="0"/>
              <a:t>/</a:t>
            </a:r>
            <a:r>
              <a:rPr lang="en-US" dirty="0" err="1" smtClean="0"/>
              <a:t>asp.net-ajax</a:t>
            </a:r>
            <a:r>
              <a:rPr lang="en-US" dirty="0" smtClean="0"/>
              <a:t>/</a:t>
            </a:r>
            <a:r>
              <a:rPr lang="en-US" dirty="0" err="1" smtClean="0"/>
              <a:t>productitemfeatures</a:t>
            </a:r>
            <a:r>
              <a:rPr lang="en-US" dirty="0" smtClean="0"/>
              <a:t>/</a:t>
            </a:r>
            <a:r>
              <a:rPr lang="en-US" dirty="0" err="1" smtClean="0"/>
              <a:t>input_raddateinput_screenshot-png.png?sfvrsn</a:t>
            </a:r>
            <a:r>
              <a:rPr lang="en-US" dirty="0" smtClean="0"/>
              <a:t>=0</a:t>
            </a:r>
          </a:p>
          <a:p>
            <a:endParaRPr lang="en-US" dirty="0" smtClean="0"/>
          </a:p>
          <a:p>
            <a:r>
              <a:rPr lang="en-US" dirty="0" smtClean="0"/>
              <a:t>Reduce number of clicks AND reduce error</a:t>
            </a:r>
          </a:p>
          <a:p>
            <a:r>
              <a:rPr lang="en-US" dirty="0" smtClean="0"/>
              <a:t>Can we simplify</a:t>
            </a:r>
            <a:r>
              <a:rPr lang="en-US" baseline="0" dirty="0" smtClean="0"/>
              <a:t> this further? What if we are making an airline reservation app?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26381D-D8CE-1540-8682-86853DC2F74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3526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Google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26381D-D8CE-1540-8682-86853DC2F74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98277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MasterCard ATM hunter http://</a:t>
            </a:r>
            <a:r>
              <a:rPr lang="en-US" dirty="0" err="1" smtClean="0"/>
              <a:t>www.mastercard.us</a:t>
            </a:r>
            <a:r>
              <a:rPr lang="en-US" dirty="0" smtClean="0"/>
              <a:t>/small-business/mobile/</a:t>
            </a:r>
            <a:r>
              <a:rPr lang="en-US" dirty="0" err="1" smtClean="0"/>
              <a:t>atm-hunter.html</a:t>
            </a:r>
            <a:r>
              <a:rPr lang="en-US" dirty="0" smtClean="0"/>
              <a:t>	</a:t>
            </a:r>
          </a:p>
          <a:p>
            <a:r>
              <a:rPr lang="en-US" dirty="0" smtClean="0"/>
              <a:t>http://</a:t>
            </a:r>
            <a:r>
              <a:rPr lang="en-US" dirty="0" err="1" smtClean="0"/>
              <a:t>www.wpcentral.com</a:t>
            </a:r>
            <a:r>
              <a:rPr lang="en-US" dirty="0" smtClean="0"/>
              <a:t>/sites/</a:t>
            </a:r>
            <a:r>
              <a:rPr lang="en-US" dirty="0" err="1" smtClean="0"/>
              <a:t>wpcentral.com</a:t>
            </a:r>
            <a:r>
              <a:rPr lang="en-US" dirty="0" smtClean="0"/>
              <a:t>/files/styles/</a:t>
            </a:r>
            <a:r>
              <a:rPr lang="en-US" dirty="0" err="1" smtClean="0"/>
              <a:t>large_wm_blw</a:t>
            </a:r>
            <a:r>
              <a:rPr lang="en-US" dirty="0" smtClean="0"/>
              <a:t>/public/field/image/2014/04/</a:t>
            </a:r>
            <a:r>
              <a:rPr lang="en-US" dirty="0" err="1" smtClean="0"/>
              <a:t>Drive_Mode.jpg?itok</a:t>
            </a:r>
            <a:r>
              <a:rPr lang="en-US" dirty="0" smtClean="0"/>
              <a:t>=</a:t>
            </a:r>
            <a:r>
              <a:rPr lang="en-US" dirty="0" err="1" smtClean="0"/>
              <a:t>EEfziraX</a:t>
            </a:r>
            <a:endParaRPr lang="en-US" dirty="0" smtClean="0"/>
          </a:p>
          <a:p>
            <a:r>
              <a:rPr lang="en-US" dirty="0" err="1" smtClean="0"/>
              <a:t>Iphone</a:t>
            </a:r>
            <a:r>
              <a:rPr lang="en-US" dirty="0" smtClean="0"/>
              <a:t> keyboard http://</a:t>
            </a:r>
            <a:r>
              <a:rPr lang="en-US" dirty="0" err="1" smtClean="0"/>
              <a:t>img.wonderhowto.com</a:t>
            </a:r>
            <a:r>
              <a:rPr lang="en-US" dirty="0" smtClean="0"/>
              <a:t>/</a:t>
            </a:r>
            <a:r>
              <a:rPr lang="en-US" dirty="0" err="1" smtClean="0"/>
              <a:t>img</a:t>
            </a:r>
            <a:r>
              <a:rPr lang="en-US" dirty="0" smtClean="0"/>
              <a:t>/87/34/63546643204426/0/6-best-third-party-keyboards-available-right-now-for-ios-8.w654.jpg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26381D-D8CE-1540-8682-86853DC2F74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0221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Open ended is part</a:t>
            </a:r>
            <a:r>
              <a:rPr lang="en-US" baseline="0" dirty="0" smtClean="0"/>
              <a:t> of the class, graduate class. So if you want feedback don’t hesitate to ask me or TAs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26381D-D8CE-1540-8682-86853DC2F74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53446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Low</a:t>
            </a:r>
            <a:r>
              <a:rPr lang="en-US" baseline="0" dirty="0" smtClean="0"/>
              <a:t> barrier to entry</a:t>
            </a:r>
          </a:p>
          <a:p>
            <a:r>
              <a:rPr lang="en-US" baseline="0" dirty="0" smtClean="0"/>
              <a:t>Easier to give feedback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C032BD-2EBB-454E-BC8D-08C6457A2BD3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24978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 one should ever say, at this stage, whoa, that idea is TOO</a:t>
            </a:r>
            <a:r>
              <a:rPr lang="en-US" baseline="0" dirty="0" smtClean="0"/>
              <a:t> different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C032BD-2EBB-454E-BC8D-08C6457A2BD3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19335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Physical prototyping</a:t>
            </a:r>
          </a:p>
          <a:p>
            <a:r>
              <a:rPr lang="en-US" dirty="0" smtClean="0"/>
              <a:t>http://</a:t>
            </a:r>
            <a:r>
              <a:rPr lang="en-US" dirty="0" err="1" smtClean="0"/>
              <a:t>idintern.wordpress.com</a:t>
            </a:r>
            <a:r>
              <a:rPr lang="en-US" dirty="0" smtClean="0"/>
              <a:t>/2011/02/03/business-realities/s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C032BD-2EBB-454E-BC8D-08C6457A2BD3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46150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wireframes.linowski.ca</a:t>
            </a:r>
            <a:r>
              <a:rPr lang="en-US" dirty="0" smtClean="0"/>
              <a:t>/2009/05/</a:t>
            </a:r>
            <a:r>
              <a:rPr lang="en-US" dirty="0" err="1" smtClean="0"/>
              <a:t>sketchboarding</a:t>
            </a:r>
            <a:r>
              <a:rPr lang="en-US" dirty="0" smtClean="0"/>
              <a:t>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C032BD-2EBB-454E-BC8D-08C6457A2BD3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19196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 http://</a:t>
            </a:r>
            <a:r>
              <a:rPr lang="en-US" dirty="0" err="1" smtClean="0"/>
              <a:t>brylie.gnumedia.org</a:t>
            </a:r>
            <a:r>
              <a:rPr lang="en-US" dirty="0" smtClean="0"/>
              <a:t>/storyboarding/</a:t>
            </a:r>
          </a:p>
          <a:p>
            <a:r>
              <a:rPr lang="en-US" dirty="0" smtClean="0"/>
              <a:t>Why</a:t>
            </a:r>
            <a:r>
              <a:rPr lang="en-US" baseline="0" dirty="0" smtClean="0"/>
              <a:t> are star people better than stick people?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46FB44-8B3D-A548-8BC9-1FB636D8AF1F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0124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Tongue input, http://</a:t>
            </a:r>
            <a:r>
              <a:rPr lang="en-US" dirty="0" err="1" smtClean="0"/>
              <a:t>inputandoutputdevices.wikispaces.com</a:t>
            </a:r>
            <a:r>
              <a:rPr lang="en-US" dirty="0" smtClean="0"/>
              <a:t>/file/view/tongue-</a:t>
            </a:r>
            <a:r>
              <a:rPr lang="en-US" dirty="0" err="1" smtClean="0"/>
              <a:t>device.jpg</a:t>
            </a:r>
            <a:r>
              <a:rPr lang="en-US" dirty="0" smtClean="0"/>
              <a:t>/113010739/323x238/tongue-</a:t>
            </a:r>
            <a:r>
              <a:rPr lang="en-US" dirty="0" err="1" smtClean="0"/>
              <a:t>device.jpg</a:t>
            </a:r>
            <a:endParaRPr lang="en-US" dirty="0" smtClean="0"/>
          </a:p>
          <a:p>
            <a:r>
              <a:rPr lang="en-US" dirty="0" smtClean="0"/>
              <a:t>Oculu</a:t>
            </a:r>
            <a:r>
              <a:rPr lang="en-US" baseline="0" dirty="0" smtClean="0"/>
              <a:t>s rift </a:t>
            </a:r>
            <a:r>
              <a:rPr lang="en-US" dirty="0" smtClean="0"/>
              <a:t>http://static3.businessinsider.com/image/51d1949aecad04ad3e000000/heres-what-happened-when-we-strapped-a-bunch-of-people-into-the-oculus-rift-virtual-reality-headset.jpg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26381D-D8CE-1540-8682-86853DC2F74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9193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Swype</a:t>
            </a:r>
            <a:r>
              <a:rPr lang="en-US" dirty="0" smtClean="0"/>
              <a:t>, http://9to5google.files.wordpress.com/2011/10/swype-100621.jpg</a:t>
            </a:r>
          </a:p>
          <a:p>
            <a:r>
              <a:rPr lang="en-US" dirty="0" smtClean="0"/>
              <a:t>Tinder, http://s3.r29static.com/bin/entry/69a/x/1075078/</a:t>
            </a:r>
            <a:r>
              <a:rPr lang="en-US" dirty="0" err="1" smtClean="0"/>
              <a:t>image.jpg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26381D-D8CE-1540-8682-86853DC2F74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72588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Glee Karaoke, http://</a:t>
            </a:r>
            <a:r>
              <a:rPr lang="en-US" dirty="0" err="1" smtClean="0"/>
              <a:t>inventorspot.com</a:t>
            </a:r>
            <a:r>
              <a:rPr lang="en-US" dirty="0" smtClean="0"/>
              <a:t>/files/images/Glee_-_1.img_assist_custom.jpg</a:t>
            </a:r>
          </a:p>
          <a:p>
            <a:r>
              <a:rPr lang="en-US" dirty="0" smtClean="0"/>
              <a:t>Barcode scanner, http://</a:t>
            </a:r>
            <a:r>
              <a:rPr lang="en-US" dirty="0" err="1" smtClean="0"/>
              <a:t>contentinjection.com</a:t>
            </a:r>
            <a:r>
              <a:rPr lang="en-US" dirty="0" smtClean="0"/>
              <a:t>/</a:t>
            </a:r>
            <a:r>
              <a:rPr lang="en-US" dirty="0" err="1" smtClean="0"/>
              <a:t>wp</a:t>
            </a:r>
            <a:r>
              <a:rPr lang="en-US" dirty="0" smtClean="0"/>
              <a:t>-content/uploads/2014/03/reliable-barcode-scanner-</a:t>
            </a:r>
            <a:r>
              <a:rPr lang="en-US" dirty="0" err="1" smtClean="0"/>
              <a:t>app.jpg</a:t>
            </a:r>
            <a:endParaRPr lang="en-US" dirty="0" smtClean="0"/>
          </a:p>
          <a:p>
            <a:r>
              <a:rPr lang="en-US" dirty="0" smtClean="0"/>
              <a:t>Yoga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Klinect</a:t>
            </a:r>
            <a:r>
              <a:rPr lang="en-US" baseline="0" dirty="0" smtClean="0"/>
              <a:t> app, http://</a:t>
            </a:r>
            <a:r>
              <a:rPr lang="en-US" baseline="0" dirty="0" err="1" smtClean="0"/>
              <a:t>gadgetizor.com</a:t>
            </a:r>
            <a:r>
              <a:rPr lang="en-US" baseline="0" dirty="0" smtClean="0"/>
              <a:t>/</a:t>
            </a:r>
            <a:r>
              <a:rPr lang="en-US" baseline="0" dirty="0" err="1" smtClean="0"/>
              <a:t>wp</a:t>
            </a:r>
            <a:r>
              <a:rPr lang="en-US" baseline="0" dirty="0" smtClean="0"/>
              <a:t>-content/uploads/2012/04/ct51.jpg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26381D-D8CE-1540-8682-86853DC2F74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9250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www.billbuxton.com</a:t>
            </a:r>
            <a:r>
              <a:rPr lang="en-US" dirty="0" smtClean="0"/>
              <a:t>/</a:t>
            </a:r>
            <a:r>
              <a:rPr lang="en-US" dirty="0" err="1" smtClean="0"/>
              <a:t>inputTimeline.html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Thanks,</a:t>
            </a:r>
            <a:r>
              <a:rPr lang="en-US" baseline="0" dirty="0" smtClean="0"/>
              <a:t> Jennings!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26381D-D8CE-1540-8682-86853DC2F74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2853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research.microsoft.com</a:t>
            </a:r>
            <a:r>
              <a:rPr lang="en-US" dirty="0" smtClean="0"/>
              <a:t>/en-us/um/people/</a:t>
            </a:r>
            <a:r>
              <a:rPr lang="en-US" dirty="0" err="1" smtClean="0"/>
              <a:t>bibuxton</a:t>
            </a:r>
            <a:r>
              <a:rPr lang="en-US" dirty="0" smtClean="0"/>
              <a:t>/</a:t>
            </a:r>
            <a:r>
              <a:rPr lang="en-US" dirty="0" err="1" smtClean="0"/>
              <a:t>buxtoncollection</a:t>
            </a:r>
            <a:r>
              <a:rPr lang="en-US" dirty="0" smtClean="0"/>
              <a:t>/</a:t>
            </a:r>
            <a:r>
              <a:rPr lang="en-US" dirty="0" err="1" smtClean="0"/>
              <a:t>browse.aspx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Thanks to Jennings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26381D-D8CE-1540-8682-86853DC2F74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7029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Weather? Movement? Ambient noise?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26381D-D8CE-1540-8682-86853DC2F74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5053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img.qz.com</a:t>
            </a:r>
            <a:r>
              <a:rPr lang="en-US" dirty="0" smtClean="0"/>
              <a:t>/2014/09/thumb-zones-</a:t>
            </a:r>
            <a:r>
              <a:rPr lang="en-US" dirty="0" err="1" smtClean="0"/>
              <a:t>lineup.png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26381D-D8CE-1540-8682-86853DC2F74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6908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7B274-75B8-694A-BF53-FD57153917E4}" type="datetime1">
              <a:rPr lang="en-US" smtClean="0"/>
              <a:t>9/30/14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019936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7B274-75B8-694A-BF53-FD57153917E4}" type="datetime1">
              <a:rPr lang="en-US" smtClean="0"/>
              <a:t>9/30/14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498235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7B274-75B8-694A-BF53-FD57153917E4}" type="datetime1">
              <a:rPr lang="en-US" smtClean="0"/>
              <a:t>9/30/14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941222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553716"/>
            <a:ext cx="7772400" cy="1470025"/>
          </a:xfrm>
        </p:spPr>
        <p:txBody>
          <a:bodyPr/>
          <a:lstStyle>
            <a:lvl1pPr algn="ctr">
              <a:defRPr>
                <a:solidFill>
                  <a:srgbClr val="000000"/>
                </a:solidFill>
                <a:latin typeface="Helvetica"/>
                <a:cs typeface="Helvetica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000000"/>
                </a:solidFill>
                <a:latin typeface="Helvetica"/>
                <a:cs typeface="Helvetica"/>
              </a:defRPr>
            </a:lvl1pPr>
          </a:lstStyle>
          <a:p>
            <a:fld id="{0A18B565-2176-4C43-997E-2AA8386C3859}" type="datetime1">
              <a:rPr lang="en-US" smtClean="0"/>
              <a:t>9/30/14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0000"/>
                </a:solidFill>
                <a:latin typeface="Helvetica"/>
                <a:cs typeface="Helvetica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201993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553716"/>
            <a:ext cx="7772400" cy="1470025"/>
          </a:xfrm>
        </p:spPr>
        <p:txBody>
          <a:bodyPr/>
          <a:lstStyle>
            <a:lvl1pPr algn="ctr">
              <a:defRPr>
                <a:solidFill>
                  <a:srgbClr val="000000"/>
                </a:solidFill>
                <a:latin typeface="Helvetica"/>
                <a:cs typeface="Helvetica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000000"/>
                </a:solidFill>
                <a:latin typeface="Helvetica"/>
                <a:cs typeface="Helvetica"/>
              </a:defRPr>
            </a:lvl1pPr>
          </a:lstStyle>
          <a:p>
            <a:fld id="{0A18B565-2176-4C43-997E-2AA8386C3859}" type="datetime1">
              <a:rPr lang="en-US" smtClean="0"/>
              <a:t>9/30/14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0000"/>
                </a:solidFill>
                <a:latin typeface="Helvetica"/>
                <a:cs typeface="Helvetica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201993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  <a:latin typeface="Helvetica Neue"/>
                <a:cs typeface="Helvetica Neue"/>
              </a:defRPr>
            </a:lvl1pPr>
          </a:lstStyle>
          <a:p>
            <a:fld id="{6BFECD78-3C8E-49F2-8FAB-59489D168ABB}" type="datetimeFigureOut">
              <a:rPr lang="en-US" smtClean="0"/>
              <a:pPr/>
              <a:t>9/30/14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  <a:latin typeface="Helvetica Neue"/>
                <a:cs typeface="Helvetica Neue"/>
              </a:defRPr>
            </a:lvl1pPr>
          </a:lstStyle>
          <a:p>
            <a:endParaRPr lang="en-US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  <a:latin typeface="Helvetica Neue"/>
                <a:cs typeface="Helvetica Neue"/>
              </a:defRPr>
            </a:lvl1pPr>
          </a:lstStyle>
          <a:p>
            <a:fld id="{0FB56013-B943-42BA-886F-6F9D4EB85E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3690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761FA-E1F6-2243-A18A-7922F0811E38}" type="datetime1">
              <a:rPr lang="en-US" smtClean="0"/>
              <a:t>9/30/14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2CEE1-4BA7-AE41-B4FA-EC6288DCBE8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933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7B274-75B8-694A-BF53-FD57153917E4}" type="datetime1">
              <a:rPr lang="en-US" smtClean="0"/>
              <a:t>9/30/14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952600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676BC7-FE84-8B40-B3AD-419A71EB6823}" type="datetime1">
              <a:rPr lang="en-US" smtClean="0"/>
              <a:t>9/30/14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2CEE1-4BA7-AE41-B4FA-EC6288DCBE8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301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7B274-75B8-694A-BF53-FD57153917E4}" type="datetime1">
              <a:rPr lang="en-US" smtClean="0"/>
              <a:t>9/30/14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940929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7B274-75B8-694A-BF53-FD57153917E4}" type="datetime1">
              <a:rPr lang="en-US" smtClean="0"/>
              <a:t>9/30/14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067729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17393-C41A-C14B-AFB0-FC466BB71FA3}" type="datetime1">
              <a:rPr lang="en-US" smtClean="0"/>
              <a:t>9/30/14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2CEE1-4BA7-AE41-B4FA-EC6288DCBE8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128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7B274-75B8-694A-BF53-FD57153917E4}" type="datetime1">
              <a:rPr lang="en-US" smtClean="0"/>
              <a:t>9/30/14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116199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7B274-75B8-694A-BF53-FD57153917E4}" type="datetime1">
              <a:rPr lang="en-US" smtClean="0"/>
              <a:t>9/30/14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574558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Helvetica"/>
                <a:cs typeface="Helvetica"/>
              </a:defRPr>
            </a:lvl1pPr>
          </a:lstStyle>
          <a:p>
            <a:fld id="{F9B7B274-75B8-694A-BF53-FD57153917E4}" type="datetime1">
              <a:rPr lang="en-US" smtClean="0"/>
              <a:pPr/>
              <a:t>9/30/14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Helvetica"/>
                <a:cs typeface="Helvetica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Helvetica"/>
                <a:cs typeface="Helvetica"/>
              </a:defRPr>
            </a:lvl1pPr>
          </a:lstStyle>
          <a:p>
            <a:fld id="{0FB56013-B943-42BA-886F-6F9D4EB85E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7112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17" r:id="rId1"/>
    <p:sldLayoutId id="2147483818" r:id="rId2"/>
    <p:sldLayoutId id="2147483819" r:id="rId3"/>
    <p:sldLayoutId id="2147483820" r:id="rId4"/>
    <p:sldLayoutId id="2147483821" r:id="rId5"/>
    <p:sldLayoutId id="2147483822" r:id="rId6"/>
    <p:sldLayoutId id="2147483823" r:id="rId7"/>
    <p:sldLayoutId id="2147483824" r:id="rId8"/>
    <p:sldLayoutId id="2147483825" r:id="rId9"/>
    <p:sldLayoutId id="2147483826" r:id="rId10"/>
    <p:sldLayoutId id="2147483827" r:id="rId11"/>
    <p:sldLayoutId id="2147483828" r:id="rId12"/>
    <p:sldLayoutId id="2147483830" r:id="rId13"/>
    <p:sldLayoutId id="2147483831" r:id="rId14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Helvetica"/>
          <a:ea typeface="+mj-ea"/>
          <a:cs typeface="Helvetica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Helvetica"/>
          <a:ea typeface="+mn-ea"/>
          <a:cs typeface="Helvetica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Helvetica"/>
          <a:ea typeface="+mn-ea"/>
          <a:cs typeface="Helvetica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Helvetica"/>
          <a:ea typeface="+mn-ea"/>
          <a:cs typeface="Helvetica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Helvetica"/>
          <a:ea typeface="+mn-ea"/>
          <a:cs typeface="Helvetica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Helvetica"/>
          <a:ea typeface="+mn-ea"/>
          <a:cs typeface="Helvetica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youtube.com/watch?v=hShY6xZWVGE" TargetMode="External"/><Relationship Id="rId3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youtube.com/watch?v=9BnLbv6QYcA" TargetMode="External"/><Relationship Id="rId3" Type="http://schemas.openxmlformats.org/officeDocument/2006/relationships/image" Target="../media/image23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rive.google.com/a/colorado.edu/folderview?id=0B-vRV62_RpG2YUxUZ29FRUIxWVE&amp;usp=sharing%23list" TargetMode="Externa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em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0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2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5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b="3397"/>
          <a:stretch/>
        </p:blipFill>
        <p:spPr>
          <a:xfrm>
            <a:off x="0" y="0"/>
            <a:ext cx="9168448" cy="685800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-1" y="5791200"/>
            <a:ext cx="9168449" cy="1066800"/>
          </a:xfrm>
          <a:solidFill>
            <a:schemeClr val="bg1">
              <a:alpha val="80000"/>
            </a:schemeClr>
          </a:solidFill>
        </p:spPr>
        <p:txBody>
          <a:bodyPr lIns="182880" tIns="91440" bIns="91440" anchor="t">
            <a:noAutofit/>
          </a:bodyPr>
          <a:lstStyle/>
          <a:p>
            <a:pPr marL="0" indent="0" algn="l"/>
            <a:r>
              <a:rPr lang="en-US" sz="3600" b="1" dirty="0" smtClean="0">
                <a:solidFill>
                  <a:schemeClr val="tx1"/>
                </a:solidFill>
              </a:rPr>
              <a:t>Sketching </a:t>
            </a:r>
            <a:r>
              <a:rPr lang="en-US" sz="3600" b="1" dirty="0" smtClean="0">
                <a:solidFill>
                  <a:schemeClr val="tx1"/>
                </a:solidFill>
              </a:rPr>
              <a:t/>
            </a:r>
            <a:br>
              <a:rPr lang="en-US" sz="3600" b="1" dirty="0" smtClean="0">
                <a:solidFill>
                  <a:schemeClr val="tx1"/>
                </a:solidFill>
              </a:rPr>
            </a:br>
            <a:r>
              <a:rPr lang="en-US" sz="2000" b="0" dirty="0" smtClean="0">
                <a:solidFill>
                  <a:srgbClr val="FFFFFF"/>
                </a:solidFill>
              </a:rPr>
              <a:t>CSCI 5839– </a:t>
            </a:r>
            <a:r>
              <a:rPr lang="en-US" sz="2000" b="0" dirty="0">
                <a:solidFill>
                  <a:srgbClr val="FFFFFF"/>
                </a:solidFill>
              </a:rPr>
              <a:t>Fall </a:t>
            </a:r>
            <a:r>
              <a:rPr lang="en-US" sz="2000" b="0" dirty="0" smtClean="0">
                <a:solidFill>
                  <a:srgbClr val="FFFFFF"/>
                </a:solidFill>
              </a:rPr>
              <a:t>2014                                                                                           </a:t>
            </a:r>
            <a:endParaRPr lang="en-US" sz="2000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589" y="152400"/>
            <a:ext cx="7086600" cy="21844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898" y="2161609"/>
            <a:ext cx="2765628" cy="45212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26221" y="2215427"/>
            <a:ext cx="2196532" cy="446738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24500" y="1977057"/>
            <a:ext cx="3619500" cy="458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9439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0"/>
            <a:ext cx="85109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9891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Change is fast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0165" y="1417639"/>
            <a:ext cx="5605891" cy="5440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5302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6 Thoughts on </a:t>
            </a:r>
            <a:r>
              <a:rPr lang="en-US" dirty="0" err="1" smtClean="0"/>
              <a:t>Input/Output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Consider environment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Remember human limitations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“Intuitive” usually isn’t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Reduce input complexity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Leverage past behavior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Leverage contextual </a:t>
            </a:r>
            <a:r>
              <a:rPr lang="en-US" dirty="0" smtClean="0"/>
              <a:t>information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87007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1. Consider the environment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do we know about the possible environments of use?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39794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1b. Use while moving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Negatively affects</a:t>
            </a:r>
          </a:p>
          <a:p>
            <a:pPr lvl="1"/>
            <a:r>
              <a:rPr lang="en-US" dirty="0" smtClean="0"/>
              <a:t>Reading ability</a:t>
            </a:r>
          </a:p>
          <a:p>
            <a:pPr lvl="1"/>
            <a:r>
              <a:rPr lang="en-US" dirty="0" smtClean="0"/>
              <a:t>Reading speed</a:t>
            </a:r>
          </a:p>
          <a:p>
            <a:pPr lvl="1"/>
            <a:r>
              <a:rPr lang="en-US" dirty="0" smtClean="0"/>
              <a:t>Pointing ability</a:t>
            </a:r>
          </a:p>
          <a:p>
            <a:pPr lvl="1"/>
            <a:endParaRPr lang="en-US" dirty="0"/>
          </a:p>
          <a:p>
            <a:r>
              <a:rPr lang="en-US" dirty="0" smtClean="0"/>
              <a:t>Users may be “</a:t>
            </a:r>
            <a:r>
              <a:rPr lang="en-US" dirty="0" err="1" smtClean="0"/>
              <a:t>situationally</a:t>
            </a:r>
            <a:r>
              <a:rPr lang="en-US" dirty="0" smtClean="0"/>
              <a:t> impaired”</a:t>
            </a:r>
          </a:p>
          <a:p>
            <a:endParaRPr lang="en-US" dirty="0" smtClean="0"/>
          </a:p>
          <a:p>
            <a:r>
              <a:rPr lang="en-US" dirty="0" smtClean="0"/>
              <a:t>Sears</a:t>
            </a:r>
            <a:r>
              <a:rPr lang="en-US" dirty="0"/>
              <a:t>, A., &amp; Young, M. (2002, January). Physical disabilities and computing technologies: an analysis of impairments. In The human-computer interaction handbook (pp. 482-503). L. Erlbaum Associates Inc..</a:t>
            </a:r>
          </a:p>
        </p:txBody>
      </p:sp>
    </p:spTree>
    <p:extLst>
      <p:ext uri="{BB962C8B-B14F-4D97-AF65-F5344CB8AC3E}">
        <p14:creationId xmlns:p14="http://schemas.microsoft.com/office/powerpoint/2010/main" val="39999625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2. Remember human limitations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-1314" r="-1314"/>
          <a:stretch/>
        </p:blipFill>
        <p:spPr>
          <a:xfrm>
            <a:off x="457200" y="2408877"/>
            <a:ext cx="8218087" cy="4067668"/>
          </a:xfrm>
          <a:solidFill>
            <a:schemeClr val="tx1"/>
          </a:solidFill>
        </p:spPr>
      </p:pic>
      <p:sp>
        <p:nvSpPr>
          <p:cNvPr id="8" name="TextBox 7"/>
          <p:cNvSpPr txBox="1"/>
          <p:nvPr/>
        </p:nvSpPr>
        <p:spPr>
          <a:xfrm>
            <a:off x="457200" y="1417638"/>
            <a:ext cx="55443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Helvetica Neue"/>
                <a:cs typeface="Helvetica Neue"/>
              </a:rPr>
              <a:t>Reach, size, memory, vision, parallel processing…</a:t>
            </a:r>
          </a:p>
          <a:p>
            <a:r>
              <a:rPr lang="en-US" dirty="0" smtClean="0">
                <a:latin typeface="Helvetica Neue"/>
                <a:cs typeface="Helvetica Neue"/>
              </a:rPr>
              <a:t>(remember back to The Human)</a:t>
            </a:r>
            <a:endParaRPr lang="en-US" dirty="0">
              <a:latin typeface="Helvetica Neue"/>
              <a:cs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9873935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2b. </a:t>
            </a:r>
            <a:r>
              <a:rPr lang="en-US" dirty="0" err="1" smtClean="0"/>
              <a:t>Fitts</a:t>
            </a:r>
            <a:r>
              <a:rPr lang="en-US" dirty="0" smtClean="0"/>
              <a:t>’ Law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Law of human performance for describing acquiring a target</a:t>
            </a:r>
          </a:p>
          <a:p>
            <a:endParaRPr lang="en-US" dirty="0"/>
          </a:p>
          <a:p>
            <a:r>
              <a:rPr lang="en-US" dirty="0"/>
              <a:t>MT = a + b log</a:t>
            </a:r>
            <a:r>
              <a:rPr lang="en-US" baseline="-25000" dirty="0"/>
              <a:t>2</a:t>
            </a:r>
            <a:r>
              <a:rPr lang="en-US" dirty="0"/>
              <a:t>(A / W + 1)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2CEE1-4BA7-AE41-B4FA-EC6288DCBE8B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002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36378-E366-4376-AA39-ED50C59E9187}" type="datetime4">
              <a:rPr lang="en-US"/>
              <a:pPr/>
              <a:t>September 30, 2014</a:t>
            </a:fld>
            <a:endParaRPr lang="en-US"/>
          </a:p>
        </p:txBody>
      </p:sp>
      <p:sp>
        <p:nvSpPr>
          <p:cNvPr id="8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64D2681-2E5C-4EB7-907E-016D86BA5A16}" type="slidenum">
              <a:rPr lang="en-US"/>
              <a:pPr/>
              <a:t>18</a:t>
            </a:fld>
            <a:endParaRPr lang="en-US"/>
          </a:p>
        </p:txBody>
      </p:sp>
      <p:sp>
        <p:nvSpPr>
          <p:cNvPr id="3450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Fitts’ law</a:t>
            </a:r>
          </a:p>
        </p:txBody>
      </p:sp>
      <p:sp>
        <p:nvSpPr>
          <p:cNvPr id="345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800" dirty="0"/>
              <a:t>MT = a + b log</a:t>
            </a:r>
            <a:r>
              <a:rPr lang="en-US" sz="2800" baseline="-25000" dirty="0"/>
              <a:t>2</a:t>
            </a:r>
            <a:r>
              <a:rPr lang="en-US" sz="2800" dirty="0"/>
              <a:t>(A / W + 1)</a:t>
            </a:r>
          </a:p>
          <a:p>
            <a:endParaRPr lang="en-US" sz="2800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9833360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36378-E366-4376-AA39-ED50C59E9187}" type="datetime4">
              <a:rPr lang="en-US"/>
              <a:pPr/>
              <a:t>September 30, 2014</a:t>
            </a:fld>
            <a:endParaRPr lang="en-US"/>
          </a:p>
        </p:txBody>
      </p:sp>
      <p:sp>
        <p:nvSpPr>
          <p:cNvPr id="8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64D2681-2E5C-4EB7-907E-016D86BA5A16}" type="slidenum">
              <a:rPr lang="en-US"/>
              <a:pPr/>
              <a:t>19</a:t>
            </a:fld>
            <a:endParaRPr lang="en-US"/>
          </a:p>
        </p:txBody>
      </p:sp>
      <p:sp>
        <p:nvSpPr>
          <p:cNvPr id="3450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Fitts’ law</a:t>
            </a:r>
          </a:p>
        </p:txBody>
      </p:sp>
      <p:sp>
        <p:nvSpPr>
          <p:cNvPr id="345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800" dirty="0">
                <a:solidFill>
                  <a:srgbClr val="3366FF"/>
                </a:solidFill>
              </a:rPr>
              <a:t>MT </a:t>
            </a:r>
            <a:r>
              <a:rPr lang="en-US" sz="2800" dirty="0"/>
              <a:t>= a + b log</a:t>
            </a:r>
            <a:r>
              <a:rPr lang="en-US" sz="2800" baseline="-25000" dirty="0"/>
              <a:t>2</a:t>
            </a:r>
            <a:r>
              <a:rPr lang="en-US" sz="2800" dirty="0"/>
              <a:t>(A / W + 1)</a:t>
            </a:r>
          </a:p>
          <a:p>
            <a:endParaRPr lang="en-US" sz="2800" dirty="0"/>
          </a:p>
          <a:p>
            <a:r>
              <a:rPr lang="en-US" sz="2800" dirty="0">
                <a:solidFill>
                  <a:srgbClr val="3366FF"/>
                </a:solidFill>
              </a:rPr>
              <a:t>MT = movement time</a:t>
            </a:r>
          </a:p>
        </p:txBody>
      </p:sp>
    </p:spTree>
    <p:extLst>
      <p:ext uri="{BB962C8B-B14F-4D97-AF65-F5344CB8AC3E}">
        <p14:creationId xmlns:p14="http://schemas.microsoft.com/office/powerpoint/2010/main" val="37208596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Summaries of observation assignment </a:t>
            </a:r>
            <a:br>
              <a:rPr lang="en-US" dirty="0" smtClean="0"/>
            </a:br>
            <a:r>
              <a:rPr lang="en-US" dirty="0" smtClean="0"/>
              <a:t>(30 minutes)</a:t>
            </a:r>
          </a:p>
          <a:p>
            <a:endParaRPr lang="en-US" dirty="0" smtClean="0"/>
          </a:p>
          <a:p>
            <a:r>
              <a:rPr lang="en-US" dirty="0" smtClean="0"/>
              <a:t>Summary of input and interaction (20 minutes)</a:t>
            </a:r>
          </a:p>
          <a:p>
            <a:endParaRPr lang="en-US" dirty="0"/>
          </a:p>
          <a:p>
            <a:r>
              <a:rPr lang="en-US" dirty="0" smtClean="0"/>
              <a:t>Sketching (25 minutes)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61222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36378-E366-4376-AA39-ED50C59E9187}" type="datetime4">
              <a:rPr lang="en-US"/>
              <a:pPr/>
              <a:t>September 30, 2014</a:t>
            </a:fld>
            <a:endParaRPr lang="en-US"/>
          </a:p>
        </p:txBody>
      </p:sp>
      <p:sp>
        <p:nvSpPr>
          <p:cNvPr id="8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64D2681-2E5C-4EB7-907E-016D86BA5A16}" type="slidenum">
              <a:rPr lang="en-US"/>
              <a:pPr/>
              <a:t>20</a:t>
            </a:fld>
            <a:endParaRPr lang="en-US"/>
          </a:p>
        </p:txBody>
      </p:sp>
      <p:sp>
        <p:nvSpPr>
          <p:cNvPr id="3450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Fitts’ law</a:t>
            </a:r>
          </a:p>
        </p:txBody>
      </p:sp>
      <p:sp>
        <p:nvSpPr>
          <p:cNvPr id="345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800" dirty="0">
                <a:solidFill>
                  <a:srgbClr val="FFFFFF"/>
                </a:solidFill>
              </a:rPr>
              <a:t>MT = a + b </a:t>
            </a:r>
            <a:r>
              <a:rPr lang="en-US" sz="2800" dirty="0">
                <a:solidFill>
                  <a:srgbClr val="3366FF"/>
                </a:solidFill>
              </a:rPr>
              <a:t>log</a:t>
            </a:r>
            <a:r>
              <a:rPr lang="en-US" sz="2800" baseline="-25000" dirty="0">
                <a:solidFill>
                  <a:srgbClr val="3366FF"/>
                </a:solidFill>
              </a:rPr>
              <a:t>2</a:t>
            </a:r>
            <a:r>
              <a:rPr lang="en-US" sz="2800" dirty="0">
                <a:solidFill>
                  <a:srgbClr val="3366FF"/>
                </a:solidFill>
              </a:rPr>
              <a:t>(A / W + 1)</a:t>
            </a:r>
          </a:p>
          <a:p>
            <a:endParaRPr lang="en-US" sz="2800" dirty="0">
              <a:solidFill>
                <a:schemeClr val="bg1"/>
              </a:solidFill>
            </a:endParaRPr>
          </a:p>
          <a:p>
            <a:r>
              <a:rPr lang="en-US" sz="2800" dirty="0">
                <a:solidFill>
                  <a:srgbClr val="FFFFFF"/>
                </a:solidFill>
              </a:rPr>
              <a:t>MT = movement time</a:t>
            </a:r>
          </a:p>
          <a:p>
            <a:r>
              <a:rPr lang="en-US" sz="2800" dirty="0">
                <a:solidFill>
                  <a:srgbClr val="3366FF"/>
                </a:solidFill>
              </a:rPr>
              <a:t>ID = index of difficulty</a:t>
            </a:r>
          </a:p>
        </p:txBody>
      </p:sp>
    </p:spTree>
    <p:extLst>
      <p:ext uri="{BB962C8B-B14F-4D97-AF65-F5344CB8AC3E}">
        <p14:creationId xmlns:p14="http://schemas.microsoft.com/office/powerpoint/2010/main" val="30283065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64D2681-2E5C-4EB7-907E-016D86BA5A16}" type="slidenum">
              <a:rPr lang="en-US"/>
              <a:pPr/>
              <a:t>21</a:t>
            </a:fld>
            <a:endParaRPr lang="en-US"/>
          </a:p>
        </p:txBody>
      </p:sp>
      <p:sp>
        <p:nvSpPr>
          <p:cNvPr id="3450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Fitts’ law</a:t>
            </a:r>
          </a:p>
        </p:txBody>
      </p:sp>
      <p:sp>
        <p:nvSpPr>
          <p:cNvPr id="345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800" dirty="0">
                <a:solidFill>
                  <a:srgbClr val="FFFFFF"/>
                </a:solidFill>
              </a:rPr>
              <a:t>MT = a + b log</a:t>
            </a:r>
            <a:r>
              <a:rPr lang="en-US" sz="2800" baseline="-25000" dirty="0">
                <a:solidFill>
                  <a:srgbClr val="FFFFFF"/>
                </a:solidFill>
              </a:rPr>
              <a:t>2</a:t>
            </a:r>
            <a:r>
              <a:rPr lang="en-US" sz="2800" dirty="0">
                <a:solidFill>
                  <a:srgbClr val="FFFFFF"/>
                </a:solidFill>
              </a:rPr>
              <a:t>(</a:t>
            </a:r>
            <a:r>
              <a:rPr lang="en-US" sz="2800" dirty="0">
                <a:solidFill>
                  <a:srgbClr val="3366FF"/>
                </a:solidFill>
              </a:rPr>
              <a:t>A</a:t>
            </a:r>
            <a:r>
              <a:rPr lang="en-US" sz="2800" dirty="0">
                <a:solidFill>
                  <a:srgbClr val="FFFFFF"/>
                </a:solidFill>
              </a:rPr>
              <a:t> / W + 1)</a:t>
            </a:r>
          </a:p>
          <a:p>
            <a:endParaRPr lang="en-US" sz="2800" dirty="0">
              <a:solidFill>
                <a:schemeClr val="bg1"/>
              </a:solidFill>
            </a:endParaRPr>
          </a:p>
          <a:p>
            <a:r>
              <a:rPr lang="en-US" sz="2800" dirty="0"/>
              <a:t>MT = movement time</a:t>
            </a:r>
          </a:p>
          <a:p>
            <a:r>
              <a:rPr lang="en-US" sz="2800" dirty="0"/>
              <a:t>ID = index of difficulty</a:t>
            </a:r>
          </a:p>
          <a:p>
            <a:r>
              <a:rPr lang="en-US" sz="2800" dirty="0">
                <a:solidFill>
                  <a:srgbClr val="3366FF"/>
                </a:solidFill>
              </a:rPr>
              <a:t>A = amplitude (distance)</a:t>
            </a:r>
          </a:p>
        </p:txBody>
      </p:sp>
    </p:spTree>
    <p:extLst>
      <p:ext uri="{BB962C8B-B14F-4D97-AF65-F5344CB8AC3E}">
        <p14:creationId xmlns:p14="http://schemas.microsoft.com/office/powerpoint/2010/main" val="6721088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36378-E366-4376-AA39-ED50C59E9187}" type="datetime4">
              <a:rPr lang="en-US"/>
              <a:pPr/>
              <a:t>September 30, 2014</a:t>
            </a:fld>
            <a:endParaRPr lang="en-US"/>
          </a:p>
        </p:txBody>
      </p:sp>
      <p:sp>
        <p:nvSpPr>
          <p:cNvPr id="8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64D2681-2E5C-4EB7-907E-016D86BA5A16}" type="slidenum">
              <a:rPr lang="en-US"/>
              <a:pPr/>
              <a:t>22</a:t>
            </a:fld>
            <a:endParaRPr lang="en-US"/>
          </a:p>
        </p:txBody>
      </p:sp>
      <p:sp>
        <p:nvSpPr>
          <p:cNvPr id="3450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Fitts’ law</a:t>
            </a:r>
          </a:p>
        </p:txBody>
      </p:sp>
      <p:sp>
        <p:nvSpPr>
          <p:cNvPr id="345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800" dirty="0">
                <a:solidFill>
                  <a:srgbClr val="FFFFFF"/>
                </a:solidFill>
              </a:rPr>
              <a:t>MT = a + b log</a:t>
            </a:r>
            <a:r>
              <a:rPr lang="en-US" sz="2800" baseline="-25000" dirty="0">
                <a:solidFill>
                  <a:srgbClr val="FFFFFF"/>
                </a:solidFill>
              </a:rPr>
              <a:t>2</a:t>
            </a:r>
            <a:r>
              <a:rPr lang="en-US" sz="2800" dirty="0">
                <a:solidFill>
                  <a:srgbClr val="FFFFFF"/>
                </a:solidFill>
              </a:rPr>
              <a:t>(A / </a:t>
            </a:r>
            <a:r>
              <a:rPr lang="en-US" sz="2800" dirty="0">
                <a:solidFill>
                  <a:srgbClr val="3366FF"/>
                </a:solidFill>
              </a:rPr>
              <a:t>W</a:t>
            </a:r>
            <a:r>
              <a:rPr lang="en-US" sz="2800" dirty="0">
                <a:solidFill>
                  <a:srgbClr val="FFFFFF"/>
                </a:solidFill>
              </a:rPr>
              <a:t> + 1)</a:t>
            </a:r>
          </a:p>
          <a:p>
            <a:endParaRPr lang="en-US" sz="2800" dirty="0">
              <a:solidFill>
                <a:srgbClr val="FFFFFF"/>
              </a:solidFill>
            </a:endParaRPr>
          </a:p>
          <a:p>
            <a:r>
              <a:rPr lang="en-US" sz="2800" dirty="0">
                <a:solidFill>
                  <a:srgbClr val="FFFFFF"/>
                </a:solidFill>
              </a:rPr>
              <a:t>MT = movement time</a:t>
            </a:r>
          </a:p>
          <a:p>
            <a:r>
              <a:rPr lang="en-US" sz="2800" dirty="0">
                <a:solidFill>
                  <a:srgbClr val="FFFFFF"/>
                </a:solidFill>
              </a:rPr>
              <a:t>ID = index of difficulty</a:t>
            </a:r>
          </a:p>
          <a:p>
            <a:r>
              <a:rPr lang="en-US" sz="2800" dirty="0">
                <a:solidFill>
                  <a:srgbClr val="FFFFFF"/>
                </a:solidFill>
              </a:rPr>
              <a:t>A = amplitude (distance)</a:t>
            </a:r>
          </a:p>
          <a:p>
            <a:r>
              <a:rPr lang="en-US" sz="2800" dirty="0">
                <a:solidFill>
                  <a:srgbClr val="3366FF"/>
                </a:solidFill>
              </a:rPr>
              <a:t>W = target width</a:t>
            </a:r>
          </a:p>
        </p:txBody>
      </p:sp>
    </p:spTree>
    <p:extLst>
      <p:ext uri="{BB962C8B-B14F-4D97-AF65-F5344CB8AC3E}">
        <p14:creationId xmlns:p14="http://schemas.microsoft.com/office/powerpoint/2010/main" val="36627489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36378-E366-4376-AA39-ED50C59E9187}" type="datetime4">
              <a:rPr lang="en-US"/>
              <a:pPr/>
              <a:t>September 30, 2014</a:t>
            </a:fld>
            <a:endParaRPr lang="en-US"/>
          </a:p>
        </p:txBody>
      </p:sp>
      <p:sp>
        <p:nvSpPr>
          <p:cNvPr id="8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64D2681-2E5C-4EB7-907E-016D86BA5A16}" type="slidenum">
              <a:rPr lang="en-US"/>
              <a:pPr/>
              <a:t>23</a:t>
            </a:fld>
            <a:endParaRPr lang="en-US"/>
          </a:p>
        </p:txBody>
      </p:sp>
      <p:sp>
        <p:nvSpPr>
          <p:cNvPr id="3450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Fitts’ law</a:t>
            </a:r>
          </a:p>
        </p:txBody>
      </p:sp>
      <p:sp>
        <p:nvSpPr>
          <p:cNvPr id="345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800" dirty="0">
                <a:solidFill>
                  <a:srgbClr val="FFFFFF"/>
                </a:solidFill>
              </a:rPr>
              <a:t>MT = </a:t>
            </a:r>
            <a:r>
              <a:rPr lang="en-US" sz="2800" dirty="0">
                <a:solidFill>
                  <a:srgbClr val="3366FF"/>
                </a:solidFill>
              </a:rPr>
              <a:t>a</a:t>
            </a:r>
            <a:r>
              <a:rPr lang="en-US" sz="2800" dirty="0">
                <a:solidFill>
                  <a:srgbClr val="FFFFFF"/>
                </a:solidFill>
              </a:rPr>
              <a:t> +</a:t>
            </a:r>
            <a:r>
              <a:rPr lang="en-US" sz="2800" dirty="0">
                <a:solidFill>
                  <a:srgbClr val="3366FF"/>
                </a:solidFill>
              </a:rPr>
              <a:t> b </a:t>
            </a:r>
            <a:r>
              <a:rPr lang="en-US" sz="2800" dirty="0">
                <a:solidFill>
                  <a:srgbClr val="FFFFFF"/>
                </a:solidFill>
              </a:rPr>
              <a:t>log</a:t>
            </a:r>
            <a:r>
              <a:rPr lang="en-US" sz="2800" baseline="-25000" dirty="0">
                <a:solidFill>
                  <a:srgbClr val="FFFFFF"/>
                </a:solidFill>
              </a:rPr>
              <a:t>2</a:t>
            </a:r>
            <a:r>
              <a:rPr lang="en-US" sz="2800" dirty="0">
                <a:solidFill>
                  <a:srgbClr val="FFFFFF"/>
                </a:solidFill>
              </a:rPr>
              <a:t>(A / W + 1)</a:t>
            </a:r>
          </a:p>
          <a:p>
            <a:endParaRPr lang="en-US" sz="2800" dirty="0">
              <a:solidFill>
                <a:srgbClr val="FFFFFF"/>
              </a:solidFill>
            </a:endParaRPr>
          </a:p>
          <a:p>
            <a:r>
              <a:rPr lang="en-US" sz="2800" dirty="0">
                <a:solidFill>
                  <a:srgbClr val="FFFFFF"/>
                </a:solidFill>
              </a:rPr>
              <a:t>MT = movement time</a:t>
            </a:r>
          </a:p>
          <a:p>
            <a:r>
              <a:rPr lang="en-US" sz="2800" dirty="0">
                <a:solidFill>
                  <a:srgbClr val="FFFFFF"/>
                </a:solidFill>
              </a:rPr>
              <a:t>ID = index of difficulty</a:t>
            </a:r>
          </a:p>
          <a:p>
            <a:r>
              <a:rPr lang="en-US" sz="2800" dirty="0">
                <a:solidFill>
                  <a:srgbClr val="FFFFFF"/>
                </a:solidFill>
              </a:rPr>
              <a:t>A = amplitude (distance)</a:t>
            </a:r>
          </a:p>
          <a:p>
            <a:r>
              <a:rPr lang="en-US" sz="2800" dirty="0">
                <a:solidFill>
                  <a:srgbClr val="FFFFFF"/>
                </a:solidFill>
              </a:rPr>
              <a:t>W = target width</a:t>
            </a:r>
          </a:p>
          <a:p>
            <a:r>
              <a:rPr lang="en-US" sz="2800" dirty="0">
                <a:solidFill>
                  <a:srgbClr val="3366FF"/>
                </a:solidFill>
              </a:rPr>
              <a:t>a and b are constants (empirically determined)</a:t>
            </a:r>
          </a:p>
        </p:txBody>
      </p:sp>
    </p:spTree>
    <p:extLst>
      <p:ext uri="{BB962C8B-B14F-4D97-AF65-F5344CB8AC3E}">
        <p14:creationId xmlns:p14="http://schemas.microsoft.com/office/powerpoint/2010/main" val="18139514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Fitts</a:t>
            </a:r>
            <a:r>
              <a:rPr lang="en-US" dirty="0" smtClean="0"/>
              <a:t>’ law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Follow when we want to acquire targets (touch, with mouse, etc.)</a:t>
            </a:r>
          </a:p>
          <a:p>
            <a:endParaRPr lang="en-US" dirty="0"/>
          </a:p>
          <a:p>
            <a:r>
              <a:rPr lang="en-US" dirty="0" smtClean="0"/>
              <a:t>MT is lowest when targets are:</a:t>
            </a:r>
          </a:p>
          <a:p>
            <a:pPr lvl="1"/>
            <a:r>
              <a:rPr lang="en-US" dirty="0" smtClean="0"/>
              <a:t>Really big</a:t>
            </a:r>
          </a:p>
          <a:p>
            <a:pPr lvl="1"/>
            <a:r>
              <a:rPr lang="en-US" dirty="0" smtClean="0"/>
              <a:t>Close together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2CEE1-4BA7-AE41-B4FA-EC6288DCBE8B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2620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3. Intuitive usually isn’t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lot of what we think of as “intuitive” or natural is learned</a:t>
            </a:r>
          </a:p>
          <a:p>
            <a:pPr lvl="1"/>
            <a:r>
              <a:rPr lang="en-US" dirty="0" smtClean="0"/>
              <a:t>Gestures</a:t>
            </a:r>
          </a:p>
          <a:p>
            <a:pPr lvl="1"/>
            <a:r>
              <a:rPr lang="en-US" dirty="0" smtClean="0"/>
              <a:t>Sounds</a:t>
            </a:r>
          </a:p>
          <a:p>
            <a:pPr lvl="1"/>
            <a:r>
              <a:rPr lang="en-US" dirty="0" smtClean="0"/>
              <a:t>UI conventions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2478" y="3343229"/>
            <a:ext cx="2954322" cy="295432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34830" y1="34333" x2="34830" y2="34333"/>
                        <a14:foregroundMark x1="29248" y1="37333" x2="31189" y2="37333"/>
                        <a14:foregroundMark x1="32888" y1="48333" x2="24757" y2="48333"/>
                        <a14:foregroundMark x1="32888" y1="64333" x2="27791" y2="64333"/>
                      </a14:backgroundRemoval>
                    </a14:imgEffect>
                  </a14:imgLayer>
                </a14:imgProps>
              </a:ext>
            </a:extLst>
          </a:blip>
          <a:srcRect l="11907" r="49591"/>
          <a:stretch/>
        </p:blipFill>
        <p:spPr>
          <a:xfrm>
            <a:off x="1094870" y="4392551"/>
            <a:ext cx="2014563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8200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219283"/>
            <a:ext cx="8229600" cy="496374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>
                <a:hlinkClick r:id="rId2"/>
              </a:rPr>
              <a:t>http://www.youtube.com/watch?v=</a:t>
            </a:r>
            <a:r>
              <a:rPr lang="en-US" dirty="0" smtClean="0">
                <a:hlinkClick r:id="rId2"/>
              </a:rPr>
              <a:t>hShY6xZWVGE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1206500"/>
            <a:ext cx="80645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0357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Input is difficult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Especially while mobile</a:t>
            </a:r>
          </a:p>
          <a:p>
            <a:endParaRPr lang="en-US" dirty="0"/>
          </a:p>
          <a:p>
            <a:r>
              <a:rPr lang="en-US" dirty="0" smtClean="0"/>
              <a:t>So…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33123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4. Reduce input complexity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24605" t="24911" r="24447" b="23001"/>
          <a:stretch/>
        </p:blipFill>
        <p:spPr>
          <a:xfrm>
            <a:off x="457200" y="2408878"/>
            <a:ext cx="3499938" cy="200009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7871" t="16805" r="6386" b="5244"/>
          <a:stretch/>
        </p:blipFill>
        <p:spPr>
          <a:xfrm>
            <a:off x="5094801" y="1941702"/>
            <a:ext cx="3343008" cy="3752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048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5. Leverage past behavior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Best predictor of future behavior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984" y="2598667"/>
            <a:ext cx="5478176" cy="434692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t="1478"/>
          <a:stretch/>
        </p:blipFill>
        <p:spPr>
          <a:xfrm>
            <a:off x="6109892" y="2743200"/>
            <a:ext cx="2576908" cy="3793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0419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Assignments etc.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46707"/>
          </a:xfrm>
        </p:spPr>
        <p:txBody>
          <a:bodyPr>
            <a:normAutofit/>
          </a:bodyPr>
          <a:lstStyle/>
          <a:p>
            <a:r>
              <a:rPr lang="en-US" dirty="0" smtClean="0"/>
              <a:t>Due Thursday: </a:t>
            </a:r>
            <a:r>
              <a:rPr lang="en-US" dirty="0" smtClean="0"/>
              <a:t>Team Project </a:t>
            </a:r>
            <a:r>
              <a:rPr lang="en-US" dirty="0" smtClean="0"/>
              <a:t>1</a:t>
            </a:r>
          </a:p>
          <a:p>
            <a:endParaRPr lang="en-US" dirty="0"/>
          </a:p>
          <a:p>
            <a:r>
              <a:rPr lang="en-US" dirty="0" smtClean="0"/>
              <a:t>Next Thursday: peer feedback on P1</a:t>
            </a:r>
          </a:p>
          <a:p>
            <a:endParaRPr lang="en-US" dirty="0"/>
          </a:p>
          <a:p>
            <a:r>
              <a:rPr lang="en-US" dirty="0" smtClean="0"/>
              <a:t>Updated readings through end of semester</a:t>
            </a:r>
          </a:p>
          <a:p>
            <a:endParaRPr lang="en-US" dirty="0" smtClean="0"/>
          </a:p>
          <a:p>
            <a:r>
              <a:rPr lang="en-US" b="1" dirty="0" smtClean="0">
                <a:solidFill>
                  <a:schemeClr val="accent3"/>
                </a:solidFill>
              </a:rPr>
              <a:t>Any questions?</a:t>
            </a:r>
            <a:endParaRPr lang="en-US" b="1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76626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927297"/>
            <a:ext cx="8229600" cy="636843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>
                <a:hlinkClick r:id="rId2"/>
              </a:rPr>
              <a:t>http://www.youtube.com/watch?v=</a:t>
            </a:r>
            <a:r>
              <a:rPr lang="en-US" dirty="0" smtClean="0">
                <a:hlinkClick r:id="rId2"/>
              </a:rPr>
              <a:t>9BnLbv6QYcA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818018"/>
            <a:ext cx="6248400" cy="450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2017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6. Leverage context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do our devices know about our situation? How can this help?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43700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94181"/>
            <a:ext cx="3355674" cy="60791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25302" r="7782"/>
          <a:stretch/>
        </p:blipFill>
        <p:spPr>
          <a:xfrm>
            <a:off x="6468023" y="3646367"/>
            <a:ext cx="2636873" cy="281749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55674" y="939443"/>
            <a:ext cx="3112349" cy="5524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1219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Sketching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8763000" y="6414455"/>
            <a:ext cx="386151" cy="320674"/>
          </a:xfrm>
        </p:spPr>
        <p:txBody>
          <a:bodyPr/>
          <a:lstStyle/>
          <a:p>
            <a:fld id="{CC02CEE1-4BA7-AE41-B4FA-EC6288DCBE8B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8387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Sketching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Why sketch</a:t>
            </a:r>
          </a:p>
          <a:p>
            <a:r>
              <a:rPr lang="en-US" dirty="0" smtClean="0"/>
              <a:t>How to sketch</a:t>
            </a:r>
          </a:p>
          <a:p>
            <a:r>
              <a:rPr lang="en-US" dirty="0" smtClean="0"/>
              <a:t>Storyboarding</a:t>
            </a:r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2CEE1-4BA7-AE41-B4FA-EC6288DCBE8B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33407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sketching?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Representing early ideas outside of your brain</a:t>
            </a:r>
          </a:p>
          <a:p>
            <a:endParaRPr lang="en-US" dirty="0"/>
          </a:p>
          <a:p>
            <a:r>
              <a:rPr lang="en-US" dirty="0" smtClean="0"/>
              <a:t>Many forms: block diagrams, drawings, storyboards, text</a:t>
            </a:r>
          </a:p>
          <a:p>
            <a:endParaRPr lang="en-US" dirty="0"/>
          </a:p>
          <a:p>
            <a:r>
              <a:rPr lang="en-US" dirty="0" smtClean="0"/>
              <a:t>Early ideas at a level of detail that is easy to work with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2CEE1-4BA7-AE41-B4FA-EC6288DCBE8B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4941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sketch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Capture ideas before you forget them</a:t>
            </a:r>
          </a:p>
          <a:p>
            <a:endParaRPr lang="en-US" dirty="0" smtClean="0"/>
          </a:p>
          <a:p>
            <a:r>
              <a:rPr lang="en-US" dirty="0" smtClean="0"/>
              <a:t>Feed the creative part of your brain</a:t>
            </a:r>
          </a:p>
          <a:p>
            <a:endParaRPr lang="en-US" dirty="0"/>
          </a:p>
          <a:p>
            <a:r>
              <a:rPr lang="en-US" dirty="0" smtClean="0"/>
              <a:t>Try out ideas quickly (and discard bad ones)</a:t>
            </a:r>
          </a:p>
          <a:p>
            <a:endParaRPr lang="en-US" dirty="0"/>
          </a:p>
          <a:p>
            <a:r>
              <a:rPr lang="en-US" dirty="0" smtClean="0"/>
              <a:t>Prevent yourself from getting distracted by </a:t>
            </a:r>
            <a:r>
              <a:rPr lang="en-US" smtClean="0"/>
              <a:t>SQUIRREL details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2CEE1-4BA7-AE41-B4FA-EC6288DCBE8B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67831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uses for sketches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Sketching for communication</a:t>
            </a:r>
          </a:p>
          <a:p>
            <a:endParaRPr lang="en-US" dirty="0" smtClean="0"/>
          </a:p>
          <a:p>
            <a:r>
              <a:rPr lang="en-US" dirty="0" smtClean="0"/>
              <a:t>Sketching for collaboration</a:t>
            </a:r>
          </a:p>
          <a:p>
            <a:endParaRPr lang="en-US" dirty="0"/>
          </a:p>
          <a:p>
            <a:r>
              <a:rPr lang="en-US" dirty="0" smtClean="0"/>
              <a:t>Sketching as record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2CEE1-4BA7-AE41-B4FA-EC6288DCBE8B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782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588610"/>
            <a:ext cx="9144000" cy="744661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0" y="81612"/>
            <a:ext cx="3810000" cy="6395388"/>
          </a:xfrm>
          <a:solidFill>
            <a:schemeClr val="bg1"/>
          </a:solidFill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</a:rPr>
              <a:t>“The whole essence of good drawing – and of good thinking, perhaps – is to work a subject down to the simplest form possible and still have it believable for what it is meant to be</a:t>
            </a:r>
            <a:r>
              <a:rPr lang="en-US" dirty="0" smtClean="0">
                <a:solidFill>
                  <a:schemeClr val="tx1"/>
                </a:solidFill>
              </a:rPr>
              <a:t>.”</a:t>
            </a:r>
          </a:p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</a:rPr>
              <a:t>	</a:t>
            </a:r>
            <a:r>
              <a:rPr lang="en-US" dirty="0" smtClean="0">
                <a:solidFill>
                  <a:schemeClr val="tx1"/>
                </a:solidFill>
              </a:rPr>
              <a:t>			–Chuck Jones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91820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4800600" cy="51355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“If </a:t>
            </a:r>
            <a:r>
              <a:rPr lang="en-US" dirty="0"/>
              <a:t>Ernest Hemingway, James </a:t>
            </a:r>
            <a:r>
              <a:rPr lang="en-US" dirty="0" err="1"/>
              <a:t>Mitchener</a:t>
            </a:r>
            <a:r>
              <a:rPr lang="en-US" dirty="0"/>
              <a:t>, Neil Simon, Frank Lloyd Wright, and Pablo Picasso could not get it right the first time, what makes you think that you will</a:t>
            </a:r>
            <a:r>
              <a:rPr lang="en-US" dirty="0" smtClean="0"/>
              <a:t>?“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— </a:t>
            </a:r>
            <a:r>
              <a:rPr lang="en-US" dirty="0"/>
              <a:t>Paul </a:t>
            </a:r>
            <a:r>
              <a:rPr lang="en-US" dirty="0" err="1"/>
              <a:t>Heckel</a:t>
            </a:r>
            <a:r>
              <a:rPr lang="en-US" dirty="0"/>
              <a:t>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2CEE1-4BA7-AE41-B4FA-EC6288DCBE8B}" type="slidenum">
              <a:rPr lang="en-US" smtClean="0"/>
              <a:pPr/>
              <a:t>39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5300" y="990600"/>
            <a:ext cx="3187700" cy="439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4956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A3 summaries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https://drive.google.com/a/colorado.edu/folderview?id=0B-vRV62_RpG2YUxUZ29FRUIxWVE&amp;usp=sharing#</a:t>
            </a:r>
            <a:r>
              <a:rPr lang="en-US" dirty="0" smtClean="0">
                <a:hlinkClick r:id="rId2"/>
              </a:rPr>
              <a:t>list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2CEE1-4BA7-AE41-B4FA-EC6288DCBE8B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6613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Myths about sketching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 can’t sketch!</a:t>
            </a:r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 need to be an artist to sketch</a:t>
            </a:r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I’ll save time by going straight to my </a:t>
            </a:r>
            <a:r>
              <a:rPr lang="en-US" dirty="0" err="1" smtClean="0"/>
              <a:t>dev</a:t>
            </a:r>
            <a:r>
              <a:rPr lang="en-US" dirty="0" smtClean="0"/>
              <a:t> environment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2CEE1-4BA7-AE41-B4FA-EC6288DCBE8B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8354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2CEE1-4BA7-AE41-B4FA-EC6288DCBE8B}" type="slidenum">
              <a:rPr lang="en-US" smtClean="0"/>
              <a:pPr/>
              <a:t>41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5411" y="381000"/>
            <a:ext cx="6709389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217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Sketching tools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Skitch</a:t>
            </a:r>
            <a:r>
              <a:rPr lang="en-US" dirty="0"/>
              <a:t>: http://</a:t>
            </a:r>
            <a:r>
              <a:rPr lang="en-US" dirty="0" err="1"/>
              <a:t>evernote.com</a:t>
            </a:r>
            <a:r>
              <a:rPr lang="en-US" dirty="0"/>
              <a:t>/</a:t>
            </a:r>
            <a:r>
              <a:rPr lang="en-US" dirty="0" err="1"/>
              <a:t>skitch</a:t>
            </a:r>
            <a:r>
              <a:rPr lang="en-US" dirty="0" smtClean="0"/>
              <a:t>/</a:t>
            </a:r>
          </a:p>
          <a:p>
            <a:r>
              <a:rPr lang="en-US" dirty="0" err="1" smtClean="0"/>
              <a:t>Balsamiq</a:t>
            </a:r>
            <a:r>
              <a:rPr lang="en-US" dirty="0"/>
              <a:t>: http://</a:t>
            </a:r>
            <a:r>
              <a:rPr lang="en-US" dirty="0" err="1"/>
              <a:t>balsamiq.com</a:t>
            </a:r>
            <a:r>
              <a:rPr lang="en-US" dirty="0" smtClean="0"/>
              <a:t>/</a:t>
            </a:r>
          </a:p>
          <a:p>
            <a:r>
              <a:rPr lang="en-US" dirty="0" smtClean="0"/>
              <a:t>Many apps, e.g. </a:t>
            </a:r>
            <a:r>
              <a:rPr lang="en-US" dirty="0"/>
              <a:t>Paper </a:t>
            </a:r>
            <a:r>
              <a:rPr lang="en-US" sz="2000" dirty="0"/>
              <a:t>http://</a:t>
            </a:r>
            <a:r>
              <a:rPr lang="en-US" sz="2000" dirty="0" err="1"/>
              <a:t>www.fiftythree.com</a:t>
            </a:r>
            <a:r>
              <a:rPr lang="en-US" sz="2000" dirty="0"/>
              <a:t>/</a:t>
            </a:r>
            <a:r>
              <a:rPr lang="en-US" sz="2000" dirty="0" smtClean="0"/>
              <a:t>paper</a:t>
            </a:r>
          </a:p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2CEE1-4BA7-AE41-B4FA-EC6288DCBE8B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5662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Sketching tools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solidFill>
                  <a:schemeClr val="tx1">
                    <a:lumMod val="50000"/>
                  </a:schemeClr>
                </a:solidFill>
              </a:rPr>
              <a:t>Skitch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: http://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</a:rPr>
              <a:t>evernote.com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/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</a:rPr>
              <a:t>skitch</a:t>
            </a:r>
            <a:r>
              <a:rPr lang="en-US" dirty="0" smtClean="0">
                <a:solidFill>
                  <a:schemeClr val="tx1">
                    <a:lumMod val="50000"/>
                  </a:schemeClr>
                </a:solidFill>
              </a:rPr>
              <a:t>/</a:t>
            </a:r>
          </a:p>
          <a:p>
            <a:r>
              <a:rPr lang="en-US" dirty="0" err="1" smtClean="0">
                <a:solidFill>
                  <a:schemeClr val="tx1">
                    <a:lumMod val="50000"/>
                  </a:schemeClr>
                </a:solidFill>
              </a:rPr>
              <a:t>Balsamiq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: http://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</a:rPr>
              <a:t>balsamiq.com</a:t>
            </a:r>
            <a:r>
              <a:rPr lang="en-US" dirty="0" smtClean="0">
                <a:solidFill>
                  <a:schemeClr val="tx1">
                    <a:lumMod val="50000"/>
                  </a:schemeClr>
                </a:solidFill>
              </a:rPr>
              <a:t>/</a:t>
            </a:r>
          </a:p>
          <a:p>
            <a:r>
              <a:rPr lang="en-US" dirty="0" smtClean="0">
                <a:solidFill>
                  <a:schemeClr val="tx1">
                    <a:lumMod val="50000"/>
                  </a:schemeClr>
                </a:solidFill>
              </a:rPr>
              <a:t>Many apps, e.g. 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Paper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http://</a:t>
            </a:r>
            <a:r>
              <a:rPr lang="en-US" sz="2000" dirty="0" err="1">
                <a:solidFill>
                  <a:schemeClr val="tx1">
                    <a:lumMod val="50000"/>
                  </a:schemeClr>
                </a:solidFill>
              </a:rPr>
              <a:t>www.fiftythree.com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/</a:t>
            </a:r>
            <a:r>
              <a:rPr lang="en-US" sz="2000" dirty="0" smtClean="0">
                <a:solidFill>
                  <a:schemeClr val="tx1">
                    <a:lumMod val="50000"/>
                  </a:schemeClr>
                </a:solidFill>
              </a:rPr>
              <a:t>paper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But really, start with paper</a:t>
            </a:r>
          </a:p>
          <a:p>
            <a:pPr marL="457200" lvl="1" indent="0">
              <a:buNone/>
            </a:pPr>
            <a:r>
              <a:rPr lang="en-US" dirty="0"/>
              <a:t>(</a:t>
            </a:r>
            <a:r>
              <a:rPr lang="en-US" dirty="0" smtClean="0"/>
              <a:t>get fancy notebooks/pens if it helps)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2CEE1-4BA7-AE41-B4FA-EC6288DCBE8B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8104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Divergent sketching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2CEE1-4BA7-AE41-B4FA-EC6288DCBE8B}" type="slidenum">
              <a:rPr lang="en-US" smtClean="0"/>
              <a:pPr/>
              <a:t>44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b="49338"/>
          <a:stretch/>
        </p:blipFill>
        <p:spPr>
          <a:xfrm>
            <a:off x="273703" y="1600200"/>
            <a:ext cx="8489297" cy="4515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8278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Convergent sketching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2CEE1-4BA7-AE41-B4FA-EC6288DCBE8B}" type="slidenum">
              <a:rPr lang="en-US" smtClean="0"/>
              <a:pPr/>
              <a:t>45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3998" t="8032" b="13749"/>
          <a:stretch/>
        </p:blipFill>
        <p:spPr>
          <a:xfrm>
            <a:off x="1288303" y="1389700"/>
            <a:ext cx="6863151" cy="514446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0" y="6414455"/>
            <a:ext cx="3725148" cy="46166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Helvetica"/>
                <a:cs typeface="Helvetica"/>
              </a:rPr>
              <a:t>Charles Eames (</a:t>
            </a:r>
            <a:r>
              <a:rPr lang="en-US" sz="2400" dirty="0" err="1" smtClean="0">
                <a:latin typeface="Helvetica"/>
                <a:cs typeface="Helvetica"/>
              </a:rPr>
              <a:t>dwr.com</a:t>
            </a:r>
            <a:r>
              <a:rPr lang="en-US" sz="2400" dirty="0" smtClean="0">
                <a:latin typeface="Helvetica"/>
                <a:cs typeface="Helvetica"/>
              </a:rPr>
              <a:t>)</a:t>
            </a:r>
            <a:endParaRPr lang="en-US" sz="2400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9272353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Sketching physical objects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Jeff Hawkins’ (Palm) block of wood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2CEE1-4BA7-AE41-B4FA-EC6288DCBE8B}" type="slidenum">
              <a:rPr lang="en-US" smtClean="0"/>
              <a:pPr/>
              <a:t>46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442" y="2743200"/>
            <a:ext cx="5926667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7384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Google Glass in chopsticks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2CEE1-4BA7-AE41-B4FA-EC6288DCBE8B}" type="slidenum">
              <a:rPr lang="en-US" smtClean="0"/>
              <a:pPr/>
              <a:t>47</a:t>
            </a:fld>
            <a:endParaRPr lang="en-US"/>
          </a:p>
        </p:txBody>
      </p:sp>
      <p:pic>
        <p:nvPicPr>
          <p:cNvPr id="7" name="Picture 6" descr="Screen Shot 2013-09-05 at 1.06.23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406384"/>
            <a:ext cx="6934200" cy="48641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371010" y="6260068"/>
            <a:ext cx="44019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http://glass-</a:t>
            </a:r>
            <a:r>
              <a:rPr lang="en-US" dirty="0" err="1">
                <a:solidFill>
                  <a:srgbClr val="000000"/>
                </a:solidFill>
              </a:rPr>
              <a:t>apps.org</a:t>
            </a:r>
            <a:r>
              <a:rPr lang="en-US" dirty="0">
                <a:solidFill>
                  <a:srgbClr val="000000"/>
                </a:solidFill>
              </a:rPr>
              <a:t>/</a:t>
            </a:r>
            <a:r>
              <a:rPr lang="en-US" dirty="0" err="1">
                <a:solidFill>
                  <a:srgbClr val="000000"/>
                </a:solidFill>
              </a:rPr>
              <a:t>google</a:t>
            </a:r>
            <a:r>
              <a:rPr lang="en-US" dirty="0">
                <a:solidFill>
                  <a:srgbClr val="000000"/>
                </a:solidFill>
              </a:rPr>
              <a:t>-glass-prototype</a:t>
            </a:r>
          </a:p>
        </p:txBody>
      </p:sp>
    </p:spTree>
    <p:extLst>
      <p:ext uri="{BB962C8B-B14F-4D97-AF65-F5344CB8AC3E}">
        <p14:creationId xmlns:p14="http://schemas.microsoft.com/office/powerpoint/2010/main" val="40273806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Tips for sketching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Make LOTS of sketches</a:t>
            </a:r>
          </a:p>
          <a:p>
            <a:endParaRPr lang="en-US" dirty="0" smtClean="0"/>
          </a:p>
          <a:p>
            <a:r>
              <a:rPr lang="en-US" dirty="0" smtClean="0"/>
              <a:t>Hang them on the wall</a:t>
            </a:r>
          </a:p>
          <a:p>
            <a:pPr lvl="1"/>
            <a:endParaRPr lang="en-US" dirty="0"/>
          </a:p>
          <a:p>
            <a:r>
              <a:rPr lang="en-US" dirty="0" smtClean="0"/>
              <a:t>Sketch neatly, so you can go back to your sketches later (and share them</a:t>
            </a:r>
            <a:r>
              <a:rPr lang="en-US" dirty="0" smtClean="0"/>
              <a:t>)</a:t>
            </a:r>
          </a:p>
          <a:p>
            <a:endParaRPr lang="en-US" dirty="0"/>
          </a:p>
          <a:p>
            <a:r>
              <a:rPr lang="en-US" dirty="0" smtClean="0"/>
              <a:t>OK to take shortcuts (trace images, reuse elements across sketches)</a:t>
            </a:r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2CEE1-4BA7-AE41-B4FA-EC6288DCBE8B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5137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2CEE1-4BA7-AE41-B4FA-EC6288DCBE8B}" type="slidenum">
              <a:rPr lang="en-US" smtClean="0"/>
              <a:pPr/>
              <a:t>49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798" y="1066800"/>
            <a:ext cx="8382000" cy="431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395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Finally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brief introduction to input/output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793655"/>
            <a:ext cx="4102100" cy="3022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9558" y="2793655"/>
            <a:ext cx="4017002" cy="3014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8966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Star people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7036856" y="6369579"/>
            <a:ext cx="2133600" cy="365125"/>
          </a:xfrm>
          <a:prstGeom prst="rect">
            <a:avLst/>
          </a:prstGeom>
        </p:spPr>
        <p:txBody>
          <a:bodyPr/>
          <a:lstStyle/>
          <a:p>
            <a:fld id="{0FB56013-B943-42BA-886F-6F9D4EB85E9D}" type="slidenum">
              <a:rPr lang="en-US" smtClean="0"/>
              <a:t>50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2438400"/>
            <a:ext cx="6637918" cy="2051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7866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Activity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189546"/>
            <a:ext cx="9245600" cy="6439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3355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time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User research and requirements gathering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2CEE1-4BA7-AE41-B4FA-EC6288DCBE8B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5901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I/O is complicated!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 previously taught a semester-long course on input and output (happy to share the slides)</a:t>
            </a:r>
          </a:p>
          <a:p>
            <a:endParaRPr lang="en-US" dirty="0"/>
          </a:p>
          <a:p>
            <a:r>
              <a:rPr lang="en-US" dirty="0" smtClean="0"/>
              <a:t>For this class, understand what is convention (and identify opportunities to improve it)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1166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Input and output on mobile devices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Input</a:t>
            </a:r>
          </a:p>
          <a:p>
            <a:pPr lvl="1"/>
            <a:r>
              <a:rPr lang="en-US" dirty="0" smtClean="0"/>
              <a:t>Touch screen</a:t>
            </a:r>
          </a:p>
          <a:p>
            <a:pPr lvl="1"/>
            <a:r>
              <a:rPr lang="en-US" dirty="0" smtClean="0"/>
              <a:t>Touch gestures</a:t>
            </a:r>
          </a:p>
          <a:p>
            <a:pPr lvl="1"/>
            <a:r>
              <a:rPr lang="en-US" dirty="0" smtClean="0"/>
              <a:t>Physical buttons</a:t>
            </a:r>
          </a:p>
          <a:p>
            <a:pPr lvl="1"/>
            <a:r>
              <a:rPr lang="en-US" dirty="0" smtClean="0"/>
              <a:t>Movement</a:t>
            </a:r>
          </a:p>
          <a:p>
            <a:pPr lvl="1"/>
            <a:r>
              <a:rPr lang="en-US" dirty="0" smtClean="0"/>
              <a:t>Voice commands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Contextual info</a:t>
            </a:r>
          </a:p>
          <a:p>
            <a:pPr lvl="2"/>
            <a:r>
              <a:rPr lang="en-US" dirty="0" smtClean="0"/>
              <a:t>e.g. location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Output</a:t>
            </a:r>
          </a:p>
          <a:p>
            <a:pPr lvl="1"/>
            <a:r>
              <a:rPr lang="en-US" dirty="0" smtClean="0"/>
              <a:t>Screen</a:t>
            </a:r>
          </a:p>
          <a:p>
            <a:pPr lvl="1"/>
            <a:r>
              <a:rPr lang="en-US" dirty="0" smtClean="0"/>
              <a:t>Audio</a:t>
            </a:r>
          </a:p>
          <a:p>
            <a:pPr lvl="1"/>
            <a:r>
              <a:rPr lang="en-US" dirty="0" smtClean="0"/>
              <a:t>Vibration</a:t>
            </a:r>
          </a:p>
          <a:p>
            <a:pPr lvl="1"/>
            <a:r>
              <a:rPr lang="en-US" dirty="0" smtClean="0"/>
              <a:t>Notification lights</a:t>
            </a:r>
          </a:p>
          <a:p>
            <a:pPr lvl="1"/>
            <a:r>
              <a:rPr lang="en-US" dirty="0" smtClean="0"/>
              <a:t>Connected devices (</a:t>
            </a:r>
            <a:r>
              <a:rPr lang="en-US" dirty="0" err="1" smtClean="0"/>
              <a:t>eg</a:t>
            </a:r>
            <a:r>
              <a:rPr lang="en-US" dirty="0" smtClean="0"/>
              <a:t> </a:t>
            </a:r>
            <a:r>
              <a:rPr lang="en-US" dirty="0" err="1" smtClean="0"/>
              <a:t>smartwatch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38784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“Traditional” types of input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457200" y="5669048"/>
            <a:ext cx="4038600" cy="914229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Text entry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4648200" y="5669048"/>
            <a:ext cx="4038600" cy="914229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Pointing / selection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894" y="1944458"/>
            <a:ext cx="2692400" cy="326747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5964" y="1582532"/>
            <a:ext cx="2636474" cy="3958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8403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forms of input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7422" y="5985695"/>
            <a:ext cx="2812816" cy="700764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Voice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19657" y="5985695"/>
            <a:ext cx="3138631" cy="700764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Images / video</a:t>
            </a:r>
            <a:endParaRPr lang="en-US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5787338" y="5985695"/>
            <a:ext cx="3138631" cy="7007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Helvetica Neue"/>
                <a:ea typeface="+mn-ea"/>
                <a:cs typeface="Helvetica Neue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Helvetica Neue"/>
                <a:ea typeface="+mn-ea"/>
                <a:cs typeface="Helvetica Neue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Helvetica Neue"/>
                <a:ea typeface="+mn-ea"/>
                <a:cs typeface="Helvetica Neue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Helvetica Neue"/>
                <a:ea typeface="+mn-ea"/>
                <a:cs typeface="Helvetica Neue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Helvetica Neue"/>
                <a:ea typeface="+mn-ea"/>
                <a:cs typeface="Helvetica Neue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dirty="0" smtClean="0"/>
              <a:t>Movement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807" y="1884876"/>
            <a:ext cx="2389850" cy="35847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r="28734"/>
          <a:stretch/>
        </p:blipFill>
        <p:spPr>
          <a:xfrm>
            <a:off x="3290417" y="2199135"/>
            <a:ext cx="2724077" cy="305793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/>
          <a:srcRect l="6489" r="34784"/>
          <a:stretch/>
        </p:blipFill>
        <p:spPr>
          <a:xfrm>
            <a:off x="6262664" y="2213734"/>
            <a:ext cx="2554700" cy="2902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7378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Black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 Black .thmx</Template>
  <TotalTime>4463</TotalTime>
  <Words>1485</Words>
  <Application>Microsoft Macintosh PowerPoint</Application>
  <PresentationFormat>On-screen Show (4:3)</PresentationFormat>
  <Paragraphs>280</Paragraphs>
  <Slides>52</Slides>
  <Notes>24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3" baseType="lpstr">
      <vt:lpstr>Black</vt:lpstr>
      <vt:lpstr>Sketching  CSCI 5839– Fall 2014                                                                                           </vt:lpstr>
      <vt:lpstr>Today</vt:lpstr>
      <vt:lpstr>Assignments etc.</vt:lpstr>
      <vt:lpstr>A3 summaries</vt:lpstr>
      <vt:lpstr>Finally</vt:lpstr>
      <vt:lpstr>I/O is complicated!</vt:lpstr>
      <vt:lpstr>Input and output on mobile devices</vt:lpstr>
      <vt:lpstr>“Traditional” types of input</vt:lpstr>
      <vt:lpstr>Other forms of input</vt:lpstr>
      <vt:lpstr>PowerPoint Presentation</vt:lpstr>
      <vt:lpstr>PowerPoint Presentation</vt:lpstr>
      <vt:lpstr>Change is fast</vt:lpstr>
      <vt:lpstr>6 Thoughts on Input/Output</vt:lpstr>
      <vt:lpstr>1. Consider the environment</vt:lpstr>
      <vt:lpstr>1b. Use while moving</vt:lpstr>
      <vt:lpstr>2. Remember human limitations</vt:lpstr>
      <vt:lpstr>2b. Fitts’ Law</vt:lpstr>
      <vt:lpstr>Fitts’ law</vt:lpstr>
      <vt:lpstr>Fitts’ law</vt:lpstr>
      <vt:lpstr>Fitts’ law</vt:lpstr>
      <vt:lpstr>Fitts’ law</vt:lpstr>
      <vt:lpstr>Fitts’ law</vt:lpstr>
      <vt:lpstr>Fitts’ law</vt:lpstr>
      <vt:lpstr>Fitts’ law</vt:lpstr>
      <vt:lpstr>3. Intuitive usually isn’t</vt:lpstr>
      <vt:lpstr>PowerPoint Presentation</vt:lpstr>
      <vt:lpstr>Input is difficult</vt:lpstr>
      <vt:lpstr>4. Reduce input complexity</vt:lpstr>
      <vt:lpstr>5. Leverage past behavior</vt:lpstr>
      <vt:lpstr>PowerPoint Presentation</vt:lpstr>
      <vt:lpstr>6. Leverage context</vt:lpstr>
      <vt:lpstr>PowerPoint Presentation</vt:lpstr>
      <vt:lpstr>Sketching</vt:lpstr>
      <vt:lpstr>Sketching</vt:lpstr>
      <vt:lpstr>What is sketching?</vt:lpstr>
      <vt:lpstr>Why sketch</vt:lpstr>
      <vt:lpstr>Other uses for sketches</vt:lpstr>
      <vt:lpstr>PowerPoint Presentation</vt:lpstr>
      <vt:lpstr>PowerPoint Presentation</vt:lpstr>
      <vt:lpstr>Myths about sketching</vt:lpstr>
      <vt:lpstr>PowerPoint Presentation</vt:lpstr>
      <vt:lpstr>Sketching tools</vt:lpstr>
      <vt:lpstr>Sketching tools</vt:lpstr>
      <vt:lpstr>Divergent sketching</vt:lpstr>
      <vt:lpstr>Convergent sketching</vt:lpstr>
      <vt:lpstr>Sketching physical objects</vt:lpstr>
      <vt:lpstr>Google Glass in chopsticks</vt:lpstr>
      <vt:lpstr>Tips for sketching</vt:lpstr>
      <vt:lpstr>PowerPoint Presentation</vt:lpstr>
      <vt:lpstr>Star people</vt:lpstr>
      <vt:lpstr>Activity</vt:lpstr>
      <vt:lpstr>Next time</vt:lpstr>
    </vt:vector>
  </TitlesOfParts>
  <Company>UMBC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Amy Hurst</dc:creator>
  <cp:lastModifiedBy>Shaun Kane</cp:lastModifiedBy>
  <cp:revision>378</cp:revision>
  <cp:lastPrinted>2010-09-02T19:34:51Z</cp:lastPrinted>
  <dcterms:created xsi:type="dcterms:W3CDTF">2010-09-02T02:04:53Z</dcterms:created>
  <dcterms:modified xsi:type="dcterms:W3CDTF">2014-09-30T22:10:18Z</dcterms:modified>
</cp:coreProperties>
</file>